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Libre Franklin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Libre Franklin Medium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ibreFranklin-bold.fntdata"/><Relationship Id="rId22" Type="http://schemas.openxmlformats.org/officeDocument/2006/relationships/font" Target="fonts/LibreFranklin-boldItalic.fntdata"/><Relationship Id="rId21" Type="http://schemas.openxmlformats.org/officeDocument/2006/relationships/font" Target="fonts/LibreFranklin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LibreFranklinMedium-bold.fntdata"/><Relationship Id="rId27" Type="http://schemas.openxmlformats.org/officeDocument/2006/relationships/font" Target="fonts/LibreFranklin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ibreFranklin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ibreFranklinMedium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LibreFranklin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f40b5993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f40b5993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f445f2f6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f445f2f6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f3670a88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f3670a88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PCB temperature does not exceed -100F to 75F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PMC and DPC operation under full temperature range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Core casing pressure holds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f168e767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f168e767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f168e711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f168e711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f168e711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f168e711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f168e711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f168e711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f168e711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f168e711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f445f2f6e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f445f2f6e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f445f2f6e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f445f2f6e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f445f2f6e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f445f2f6e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f3670a88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f3670a88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asc-csa.gc.ca/eng/satellites/cubesat/what-is-a-cubesat.asp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leyboldproducts.com/media/pdf/90/c7/87/Fundamentals_of_Leak_Detection_EN.pdf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asc-csa.gc.ca/fra/recherche/images/regarder.asp?id=7101" TargetMode="External"/><Relationship Id="rId4" Type="http://schemas.openxmlformats.org/officeDocument/2006/relationships/image" Target="../media/image2.png"/><Relationship Id="rId10" Type="http://schemas.openxmlformats.org/officeDocument/2006/relationships/image" Target="../media/image5.png"/><Relationship Id="rId9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hyperlink" Target="https://planetruthblog.files.wordpress.com/2016/02/selection_05o0.png" TargetMode="External"/><Relationship Id="rId7" Type="http://schemas.openxmlformats.org/officeDocument/2006/relationships/image" Target="../media/image8.png"/><Relationship Id="rId8" Type="http://schemas.openxmlformats.org/officeDocument/2006/relationships/hyperlink" Target="https://www.yakimaherald.com/free_article/heat-advisory-in-effect-for-yakima-valley-afternoon-highs-forecast/article_784f0a6e-b925-11e9-87f3-13dab6645c78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fricanews.space/how-to-use-and-select-cots-components-for-space-applications/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18650batterystore.com/18650-p/samsung-25r-18650.htm?gclid=Cj0KCQiAkKnyBRDwARIsALtxe7jsFvItbqZMbEOVt--gjnHJczjC61ApSYj0hsGtmWK8IMwKxr0adrEaAljpEALw_wcB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www.maximintegrated.com/en/products/power/power-management-ics.html" TargetMode="External"/><Relationship Id="rId6" Type="http://schemas.openxmlformats.org/officeDocument/2006/relationships/image" Target="../media/image17.png"/><Relationship Id="rId7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06350"/>
            <a:ext cx="8520600" cy="146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07C"/>
              </a:buClr>
              <a:buSzPts val="3300"/>
              <a:buFont typeface="Libre Franklin Medium"/>
              <a:buNone/>
            </a:pPr>
            <a:r>
              <a:rPr lang="en" sz="48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An Alternate Approach for CubeSats: The TubeSat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809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/>
              <a:t>Shawn Nase, Jimmy Oakes, Zach Cullen, Mark Bright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/>
              <a:t>Electrical Engineering Department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/>
              <a:t>Penn State University</a:t>
            </a:r>
            <a:endParaRPr/>
          </a:p>
        </p:txBody>
      </p:sp>
      <p:pic>
        <p:nvPicPr>
          <p:cNvPr id="56" name="Google Shape;56;p1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6125" y="2722850"/>
            <a:ext cx="5535749" cy="22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ctrTitle"/>
          </p:nvPr>
        </p:nvSpPr>
        <p:spPr>
          <a:xfrm>
            <a:off x="311700" y="325400"/>
            <a:ext cx="85206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Physical Obstacles</a:t>
            </a:r>
            <a:endParaRPr/>
          </a:p>
        </p:txBody>
      </p:sp>
      <p:sp>
        <p:nvSpPr>
          <p:cNvPr id="125" name="Google Shape;125;p22"/>
          <p:cNvSpPr txBox="1"/>
          <p:nvPr>
            <p:ph idx="1" type="subTitle"/>
          </p:nvPr>
        </p:nvSpPr>
        <p:spPr>
          <a:xfrm>
            <a:off x="311700" y="1205000"/>
            <a:ext cx="5757900" cy="3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Air leakage</a:t>
            </a:r>
            <a:endParaRPr b="1" sz="1800">
              <a:solidFill>
                <a:srgbClr val="1C458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Start with 1 atm (14.7 psi at sea level)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Leak rate</a:t>
            </a:r>
            <a:r>
              <a:rPr lang="en" sz="1800"/>
              <a:t> for ‘very tight system’ such as ours found to be 1.45*10^-7 psi/s, or 2.286 psi/6 months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Goal to maintain 12 psi or more after 6 months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Temperature control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Implement a thermal coupler to control the temperature of the core casing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ctrTitle"/>
          </p:nvPr>
        </p:nvSpPr>
        <p:spPr>
          <a:xfrm>
            <a:off x="311700" y="263600"/>
            <a:ext cx="8520600" cy="14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Power Consumption and Expenditure</a:t>
            </a:r>
            <a:endParaRPr sz="4800">
              <a:solidFill>
                <a:srgbClr val="1E407C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31" name="Google Shape;131;p23"/>
          <p:cNvSpPr txBox="1"/>
          <p:nvPr>
            <p:ph idx="1" type="subTitle"/>
          </p:nvPr>
        </p:nvSpPr>
        <p:spPr>
          <a:xfrm>
            <a:off x="109100" y="1967575"/>
            <a:ext cx="85206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10 x 2.5 Watt Solar Cells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Internal magnetic element gives attitude control</a:t>
            </a:r>
            <a:endParaRPr sz="1800"/>
          </a:p>
          <a:p>
            <a:pPr indent="-3429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3 sides of sat facing sun = 5 exposed solar cells = Ideally 12.5 Watts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140.415 degrees of orbit in shade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7671.783 m/s orbital velocity @ 400 km altitude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36 minutes in shade (0 watts)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56 minutes in sunlight (Ideally 12.5 Watts)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Battery system capacity = 2200 mAh @ 16.8 V = Approx 37 Wh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ctrTitle"/>
          </p:nvPr>
        </p:nvSpPr>
        <p:spPr>
          <a:xfrm>
            <a:off x="311700" y="66675"/>
            <a:ext cx="8520600" cy="8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Milestones</a:t>
            </a:r>
            <a:endParaRPr/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163050" y="790950"/>
            <a:ext cx="8817900" cy="3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2/14 - Mechanical design complies with 12U standard</a:t>
            </a:r>
            <a:endParaRPr b="1" sz="12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2/28 to 3/6 -  PMC (Power </a:t>
            </a:r>
            <a:r>
              <a:rPr b="1" lang="en" sz="1200"/>
              <a:t>Management</a:t>
            </a:r>
            <a:r>
              <a:rPr b="1" lang="en" sz="1200"/>
              <a:t> Circuit) and </a:t>
            </a:r>
            <a:r>
              <a:rPr b="1" lang="en" sz="1200"/>
              <a:t>DPC (Digital Processing Circuit)</a:t>
            </a:r>
            <a:endParaRPr b="1" sz="1200"/>
          </a:p>
          <a:p>
            <a:pPr indent="-304800" lvl="0" marL="1828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Charge/discharge of batteries through solar cell operation</a:t>
            </a:r>
            <a:endParaRPr sz="1200"/>
          </a:p>
          <a:p>
            <a:pPr indent="-3048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Proper cell balancing</a:t>
            </a:r>
            <a:endParaRPr sz="1200"/>
          </a:p>
          <a:p>
            <a:pPr indent="-3048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Stable power transfer at 1C or 2200 mA</a:t>
            </a:r>
            <a:endParaRPr sz="1200"/>
          </a:p>
          <a:p>
            <a:pPr indent="-3048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Verified DPC serial </a:t>
            </a:r>
            <a:r>
              <a:rPr lang="en" sz="1200"/>
              <a:t>communication</a:t>
            </a:r>
            <a:r>
              <a:rPr lang="en" sz="1200"/>
              <a:t> ability</a:t>
            </a:r>
            <a:endParaRPr sz="1200"/>
          </a:p>
          <a:p>
            <a:pPr indent="-3048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TEC op-amp circuit functioning</a:t>
            </a:r>
            <a:endParaRPr sz="1200"/>
          </a:p>
          <a:p>
            <a:pPr indent="-3048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Mapping of circuit to 18mm x 263mm 4-layer PCB strip</a:t>
            </a:r>
            <a:endParaRPr sz="1200"/>
          </a:p>
          <a:p>
            <a:pPr indent="-3048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Addition of copper paths for thermal distribution</a:t>
            </a:r>
            <a:endParaRPr sz="12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3/21 - Circuit board, battery system, thermal TEC, and caddy installed into core casing</a:t>
            </a:r>
            <a:endParaRPr b="1" sz="12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4/10 - Outer Paneling Assembly &amp; Operation of satellite fully </a:t>
            </a:r>
            <a:r>
              <a:rPr b="1" lang="en" sz="1200"/>
              <a:t>assembled</a:t>
            </a:r>
            <a:r>
              <a:rPr b="1" lang="en" sz="1200"/>
              <a:t> </a:t>
            </a:r>
            <a:endParaRPr b="1" sz="1200"/>
          </a:p>
          <a:p>
            <a:pPr indent="-304800" lvl="0" marL="18288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PCB temperature does not exceed -100F to 75F during operation</a:t>
            </a:r>
            <a:endParaRPr sz="1200"/>
          </a:p>
          <a:p>
            <a:pPr indent="-30480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Air leakage rates agree with calculated values</a:t>
            </a:r>
            <a:endParaRPr sz="1200"/>
          </a:p>
          <a:p>
            <a:pPr indent="0" lvl="0" marL="1828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Questions?</a:t>
            </a:r>
            <a:endParaRPr/>
          </a:p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0" y="210950"/>
            <a:ext cx="63804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What is a CubeSat?</a:t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48025" y="1003550"/>
            <a:ext cx="5571900" cy="2141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Small-scale, low cost satellite</a:t>
            </a:r>
            <a:endParaRPr sz="1800"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Often used in academia and independent research</a:t>
            </a:r>
            <a:endParaRPr sz="1800"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Directly expose electronics to environmental effects of space</a:t>
            </a:r>
            <a:endParaRPr sz="1800"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Generally use space rated electronics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6924" y="2663909"/>
            <a:ext cx="2010163" cy="2141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725" y="2800125"/>
            <a:ext cx="3069076" cy="23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60725" y="4590375"/>
            <a:ext cx="40863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12U: 208mm x 208mm x 340.5mm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6" name="Google Shape;66;p1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6375" y="1769312"/>
            <a:ext cx="2394150" cy="1333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69175" y="3352462"/>
            <a:ext cx="2581350" cy="14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56525" y="341950"/>
            <a:ext cx="2094000" cy="11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ctrTitle"/>
          </p:nvPr>
        </p:nvSpPr>
        <p:spPr>
          <a:xfrm>
            <a:off x="311700" y="144100"/>
            <a:ext cx="79668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Our Approach</a:t>
            </a:r>
            <a:endParaRPr sz="4800">
              <a:solidFill>
                <a:srgbClr val="1E407C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311700" y="936700"/>
            <a:ext cx="8607600" cy="19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Key feature of design is an airtight container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Allows use of commercial off the shelf (COTS) electronics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Shield electronics from environmental effects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Tailor design to short-term ‘suicide missions’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Test under simulated space conditions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Goals: $1500, open source, c</a:t>
            </a:r>
            <a:r>
              <a:rPr lang="en" sz="1800"/>
              <a:t>ontinuously operate clock to blink LED under simulated conditions of space</a:t>
            </a:r>
            <a:endParaRPr sz="240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1E407C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5" name="Google Shape;75;p1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9574" y="2703725"/>
            <a:ext cx="3016250" cy="21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ctrTitle"/>
          </p:nvPr>
        </p:nvSpPr>
        <p:spPr>
          <a:xfrm>
            <a:off x="311700" y="230450"/>
            <a:ext cx="8241000" cy="8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Modules we Need to Shield</a:t>
            </a:r>
            <a:endParaRPr/>
          </a:p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311700" y="1225325"/>
            <a:ext cx="8520600" cy="9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Batteries (4) 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Power management circuit (PMC)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Digital processing circuit (DPC)</a:t>
            </a:r>
            <a:endParaRPr sz="1800"/>
          </a:p>
        </p:txBody>
      </p:sp>
      <p:pic>
        <p:nvPicPr>
          <p:cNvPr id="82" name="Google Shape;82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89700"/>
            <a:ext cx="2732150" cy="23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6950" y="2778175"/>
            <a:ext cx="2212924" cy="221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2275" y="2921299"/>
            <a:ext cx="3572150" cy="201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ctrTitle"/>
          </p:nvPr>
        </p:nvSpPr>
        <p:spPr>
          <a:xfrm>
            <a:off x="369410" y="432525"/>
            <a:ext cx="6808200" cy="64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Shielding</a:t>
            </a:r>
            <a:endParaRPr/>
          </a:p>
        </p:txBody>
      </p:sp>
      <p:sp>
        <p:nvSpPr>
          <p:cNvPr id="90" name="Google Shape;90;p17"/>
          <p:cNvSpPr txBox="1"/>
          <p:nvPr>
            <p:ph idx="1" type="subTitle"/>
          </p:nvPr>
        </p:nvSpPr>
        <p:spPr>
          <a:xfrm>
            <a:off x="235200" y="1078725"/>
            <a:ext cx="4302900" cy="12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Outer solar panels form a cube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Tube caddy </a:t>
            </a:r>
            <a:r>
              <a:rPr lang="en" sz="1800"/>
              <a:t>for electronic components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Modular, open source design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Casing thickness is 3/16”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900" y="1211847"/>
            <a:ext cx="4612925" cy="3269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12" y="2828200"/>
            <a:ext cx="3819274" cy="16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13599" l="34429" r="15729" t="0"/>
          <a:stretch/>
        </p:blipFill>
        <p:spPr>
          <a:xfrm>
            <a:off x="6446313" y="2476225"/>
            <a:ext cx="2461900" cy="2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type="ctrTitle"/>
          </p:nvPr>
        </p:nvSpPr>
        <p:spPr>
          <a:xfrm>
            <a:off x="126475" y="176225"/>
            <a:ext cx="8023200" cy="9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 More Detailed Look </a:t>
            </a:r>
            <a:endParaRPr sz="460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475" y="1496025"/>
            <a:ext cx="5992999" cy="294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7600" y="89800"/>
            <a:ext cx="2699326" cy="21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ctrTitle"/>
          </p:nvPr>
        </p:nvSpPr>
        <p:spPr>
          <a:xfrm>
            <a:off x="675375" y="1987575"/>
            <a:ext cx="2080200" cy="13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6 - Core Casing TEC Mount Surface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7 - TEC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8 - TEC/Caddy Thermal Coupling Block</a:t>
            </a:r>
            <a:endParaRPr sz="1400"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750" y="1261825"/>
            <a:ext cx="6038325" cy="40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7152450" y="79325"/>
            <a:ext cx="1944900" cy="13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Battery Cells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Caddy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PCB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O-Ring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Coupling Flanges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87" y="0"/>
            <a:ext cx="879682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248300" y="177350"/>
            <a:ext cx="40863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</a:t>
            </a:r>
            <a:r>
              <a:rPr lang="en"/>
              <a:t>Dimensions</a:t>
            </a:r>
            <a:r>
              <a:rPr lang="en"/>
              <a:t> are in inches ]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ctrTitle"/>
          </p:nvPr>
        </p:nvSpPr>
        <p:spPr>
          <a:xfrm>
            <a:off x="311700" y="166125"/>
            <a:ext cx="8520600" cy="8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Preliminary Cost Estimates</a:t>
            </a:r>
            <a:endParaRPr/>
          </a:p>
        </p:txBody>
      </p:sp>
      <p:sp>
        <p:nvSpPr>
          <p:cNvPr id="119" name="Google Shape;119;p21"/>
          <p:cNvSpPr txBox="1"/>
          <p:nvPr>
            <p:ph idx="1" type="subTitle"/>
          </p:nvPr>
        </p:nvSpPr>
        <p:spPr>
          <a:xfrm>
            <a:off x="137600" y="955975"/>
            <a:ext cx="8520600" cy="39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Solar cells (10 cells = $35)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Aluminum Sheet 24” X 48” + Cut ($100)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3D Hub Core Case ($475)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Feed through end cap($250)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PCB ($200)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PCB Bill of Materials ($150)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Peltier ($75)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Caddy ($60)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CURRENT </a:t>
            </a:r>
            <a:r>
              <a:rPr b="1" lang="en"/>
              <a:t>TOTAL - $1345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